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0" r:id="rId3"/>
    <p:sldId id="268" r:id="rId4"/>
    <p:sldId id="269" r:id="rId5"/>
    <p:sldId id="262" r:id="rId6"/>
    <p:sldId id="273" r:id="rId7"/>
    <p:sldId id="271" r:id="rId8"/>
    <p:sldId id="264" r:id="rId9"/>
    <p:sldId id="267" r:id="rId10"/>
    <p:sldId id="274" r:id="rId11"/>
    <p:sldId id="276" r:id="rId12"/>
    <p:sldId id="277" r:id="rId13"/>
    <p:sldId id="265" r:id="rId14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07B61-FD56-4D73-BC0C-913032BADF79}" v="827" dt="2023-10-31T12:59:21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1" autoAdjust="0"/>
  </p:normalViewPr>
  <p:slideViewPr>
    <p:cSldViewPr snapToGrid="0">
      <p:cViewPr varScale="1">
        <p:scale>
          <a:sx n="168" d="100"/>
          <a:sy n="168" d="100"/>
        </p:scale>
        <p:origin x="66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>
            <a:lvl1pPr>
              <a:defRPr lang="de-DE" sz="3200" b="0" u="sng" strike="noStrike" spc="-1" dirty="0">
                <a:uFillTx/>
                <a:latin typeface="Arial"/>
              </a:defRPr>
            </a:lvl1pPr>
          </a:lstStyle>
          <a:p>
            <a:pPr lvl="0"/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 dirty="0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 dirty="0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 dirty="0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Siebte Gliederungsebene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794ABB-0F4E-FDE1-A371-DC5858560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34" y="127634"/>
            <a:ext cx="552131" cy="2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hree-body.ipb.ac.rs/sV_sol.php?id=0" TargetMode="External"/><Relationship Id="rId2" Type="http://schemas.openxmlformats.org/officeDocument/2006/relationships/hyperlink" Target="https://commons.wikimedia.org/wiki/File:Three-body_Problem_Animation_with_COM.gi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000" b="0" strike="noStrike" spc="-1" dirty="0" err="1">
                <a:solidFill>
                  <a:srgbClr val="005293"/>
                </a:solidFill>
                <a:latin typeface="Arial"/>
              </a:rPr>
              <a:t>MolSim</a:t>
            </a:r>
            <a:r>
              <a:rPr lang="en-US" sz="4000" b="0" strike="noStrike" spc="-1" dirty="0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en-US" sz="2800" b="0" strike="noStrike" spc="-1" dirty="0">
                <a:solidFill>
                  <a:srgbClr val="005293"/>
                </a:solidFill>
                <a:latin typeface="Arial"/>
              </a:rPr>
              <a:t>Project Setup, Planetary Simulation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en-US" sz="1600" b="0" strike="noStrike" spc="-1" smtClean="0">
                <a:latin typeface="Arial"/>
              </a:rPr>
              <a:t>10/31/2023</a:t>
            </a:fld>
            <a:endParaRPr lang="en-US" sz="1600" b="0" strike="noStrike" spc="-1" dirty="0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en-US" sz="2000" b="0" strike="noStrike" spc="-1" dirty="0">
                <a:solidFill>
                  <a:srgbClr val="005293"/>
                </a:solidFill>
                <a:latin typeface="Arial"/>
              </a:rPr>
              <a:t>Sheet 1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060000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1600" b="1" strike="noStrike" spc="-1" dirty="0">
                <a:latin typeface="Arial"/>
              </a:rPr>
              <a:t>Group C </a:t>
            </a:r>
            <a:r>
              <a:rPr lang="en-US" sz="1600" b="0" strike="noStrike" spc="-1" dirty="0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243070-1129-381F-9580-E4708360854B}"/>
              </a:ext>
            </a:extLst>
          </p:cNvPr>
          <p:cNvSpPr txBox="1"/>
          <p:nvPr/>
        </p:nvSpPr>
        <p:spPr>
          <a:xfrm>
            <a:off x="180000" y="1525033"/>
            <a:ext cx="403289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Small CI/CD pipeline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Build-Check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Compile source code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err="1"/>
              <a:t>Doxygen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Format-Check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Host Docs on GitHub-Pages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D68B0A-ACAB-4C61-9B28-EB798BD3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7" y="876701"/>
            <a:ext cx="5520193" cy="32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1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cool things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243070-1129-381F-9580-E4708360854B}"/>
              </a:ext>
            </a:extLst>
          </p:cNvPr>
          <p:cNvSpPr txBox="1"/>
          <p:nvPr/>
        </p:nvSpPr>
        <p:spPr>
          <a:xfrm>
            <a:off x="180000" y="1525033"/>
            <a:ext cx="6214315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drew a pretty planet simulation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used fancy software engineering patterns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Bridge Pattern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Adapter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implemented a nice collaboration workflow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set up a basic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207784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D0BB42-D207-7C67-7E2E-85629938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Perfectly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67FDEA-E331-CA91-41F0-21D2B42F3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"/>
          <a:stretch/>
        </p:blipFill>
        <p:spPr>
          <a:xfrm>
            <a:off x="2119390" y="1177047"/>
            <a:ext cx="4941220" cy="35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0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AD9163-2D26-3285-9801-A28EF52AD4A8}"/>
              </a:ext>
            </a:extLst>
          </p:cNvPr>
          <p:cNvSpPr txBox="1"/>
          <p:nvPr/>
        </p:nvSpPr>
        <p:spPr>
          <a:xfrm>
            <a:off x="180000" y="1525033"/>
            <a:ext cx="8227940" cy="140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3-body-problem GIF: </a:t>
            </a:r>
            <a:r>
              <a:rPr lang="de-DE" sz="1600" dirty="0">
                <a:ea typeface="+mn-lt"/>
                <a:cs typeface="+mn-lt"/>
                <a:hlinkClick r:id="rId2"/>
              </a:rPr>
              <a:t>https://commons.wikimedia.org/wiki/File:Three-body_Problem_Animation_with_COM.gif</a:t>
            </a:r>
            <a:endParaRPr lang="de-DE" sz="16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ea typeface="+mn-lt"/>
                <a:cs typeface="+mn-lt"/>
              </a:rPr>
              <a:t>Figure 8 initial </a:t>
            </a:r>
            <a:r>
              <a:rPr lang="de-DE" sz="1600" dirty="0" err="1">
                <a:ea typeface="+mn-lt"/>
                <a:cs typeface="+mn-lt"/>
              </a:rPr>
              <a:t>conditions</a:t>
            </a:r>
            <a:r>
              <a:rPr lang="de-DE" sz="1600" dirty="0">
                <a:ea typeface="+mn-lt"/>
                <a:cs typeface="+mn-lt"/>
              </a:rPr>
              <a:t>: </a:t>
            </a:r>
            <a:r>
              <a:rPr lang="de-DE" sz="1600" dirty="0">
                <a:ea typeface="+mn-lt"/>
                <a:cs typeface="+mn-lt"/>
                <a:hlinkClick r:id="rId3"/>
              </a:rPr>
              <a:t>http://three-body.ipb.ac.rs/sV_sol.php?id=0</a:t>
            </a:r>
            <a:endParaRPr lang="de-DE" sz="16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795176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 with n ≤ 2: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Very stable and simple orbits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Often no approximations needed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 with n ≥ 3: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Rarely analytic solution, approximation required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complex orbits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Approximation artifacts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 Body Simulation</a:t>
            </a:r>
          </a:p>
        </p:txBody>
      </p:sp>
      <p:pic>
        <p:nvPicPr>
          <p:cNvPr id="4" name="Grafik 3" descr="https://upload.wikimedia.org/wikipedia/commons/1/1c/Three-body_Problem_Animation_with_COM.gif">
            <a:extLst>
              <a:ext uri="{FF2B5EF4-FFF2-40B4-BE49-F238E27FC236}">
                <a16:creationId xmlns:a16="http://schemas.microsoft.com/office/drawing/2014/main" id="{52243E18-F8C3-D333-4688-A27BCCF4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62" y="74826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572150DA-58E1-C6DC-61B9-7C3D2302ADE2}"/>
              </a:ext>
            </a:extLst>
          </p:cNvPr>
          <p:cNvSpPr txBox="1"/>
          <p:nvPr/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b="1" kern="1200" spc="-1" dirty="0">
                <a:latin typeface="Arial"/>
                <a:ea typeface="+mn-ea"/>
                <a:cs typeface="+mn-cs"/>
              </a:rPr>
              <a:t>Design </a:t>
            </a:r>
            <a:r>
              <a:rPr lang="de-DE" b="1" kern="1200" spc="-1" err="1">
                <a:latin typeface="Arial"/>
                <a:ea typeface="+mn-ea"/>
                <a:cs typeface="+mn-cs"/>
              </a:rPr>
              <a:t>patterns</a:t>
            </a:r>
            <a:r>
              <a:rPr lang="de-DE" b="1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b="1" kern="1200" spc="-1" err="1">
                <a:latin typeface="Arial"/>
                <a:ea typeface="+mn-ea"/>
                <a:cs typeface="+mn-cs"/>
              </a:rPr>
              <a:t>used</a:t>
            </a:r>
            <a:r>
              <a:rPr lang="de-DE" b="1" kern="1200" spc="-1" dirty="0">
                <a:latin typeface="Arial"/>
                <a:ea typeface="+mn-ea"/>
                <a:cs typeface="+mn-cs"/>
              </a:rPr>
              <a:t>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kern="1200" spc="-1" dirty="0">
                <a:latin typeface="Arial"/>
                <a:ea typeface="+mn-ea"/>
                <a:cs typeface="+mn-cs"/>
              </a:rPr>
              <a:t>Adapter </a:t>
            </a:r>
            <a:r>
              <a:rPr lang="de-DE" kern="1200" spc="-1" err="1">
                <a:latin typeface="Arial"/>
                <a:ea typeface="+mn-ea"/>
                <a:cs typeface="+mn-cs"/>
              </a:rPr>
              <a:t>pattern</a:t>
            </a:r>
            <a:endParaRPr lang="de-DE" kern="1200" spc="-1" dirty="0" err="1">
              <a:latin typeface="Arial"/>
              <a:ea typeface="+mn-ea"/>
              <a:cs typeface="+mn-cs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kern="1200" spc="-1" dirty="0">
                <a:latin typeface="Arial"/>
                <a:ea typeface="+mn-ea"/>
                <a:cs typeface="+mn-cs"/>
              </a:rPr>
              <a:t>Bridge </a:t>
            </a:r>
            <a:r>
              <a:rPr lang="de-DE" kern="1200" spc="-1" err="1">
                <a:latin typeface="Arial"/>
                <a:ea typeface="+mn-ea"/>
                <a:cs typeface="+mn-cs"/>
              </a:rPr>
              <a:t>pattern</a:t>
            </a:r>
            <a:endParaRPr lang="de-DE" kern="1200" spc="-1"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36070" y="2569451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b="1" kern="1200" spc="-1" dirty="0">
                <a:latin typeface="Arial"/>
                <a:ea typeface="+mn-ea"/>
                <a:cs typeface="+mn-cs"/>
              </a:rPr>
              <a:t>Goals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: </a:t>
            </a:r>
            <a:endParaRPr lang="de-D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kern="1200" spc="-1" dirty="0">
                <a:latin typeface="Arial"/>
                <a:ea typeface="+mn-ea"/>
                <a:cs typeface="+mn-cs"/>
              </a:rPr>
              <a:t>Not </a:t>
            </a:r>
            <a:r>
              <a:rPr lang="de-DE" kern="1200" spc="-1" err="1">
                <a:latin typeface="Arial"/>
                <a:ea typeface="+mn-ea"/>
                <a:cs typeface="+mn-cs"/>
              </a:rPr>
              <a:t>having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to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change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the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code</a:t>
            </a:r>
            <a:r>
              <a:rPr lang="de-DE" spc="-1" dirty="0">
                <a:latin typeface="Arial"/>
              </a:rPr>
              <a:t> 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de-DE" spc="-1" dirty="0">
                <a:latin typeface="Arial"/>
              </a:rPr>
              <a:t>    </a:t>
            </a:r>
            <a:r>
              <a:rPr lang="de-DE" kern="1200" spc="-1" dirty="0" err="1">
                <a:latin typeface="Arial"/>
                <a:ea typeface="+mn-ea"/>
                <a:cs typeface="+mn-cs"/>
              </a:rPr>
              <a:t>structure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pc="-1" dirty="0" err="1">
                <a:latin typeface="Arial"/>
              </a:rPr>
              <a:t>much</a:t>
            </a:r>
            <a:endParaRPr lang="de-D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pc="-1" err="1">
                <a:latin typeface="Arial"/>
              </a:rPr>
              <a:t>Extend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functionality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easily</a:t>
            </a:r>
            <a:endParaRPr lang="de-DE" kern="1200" spc="-1">
              <a:latin typeface="Arial"/>
              <a:ea typeface="+mn-ea"/>
              <a:cs typeface="+mn-cs"/>
            </a:endParaRPr>
          </a:p>
        </p:txBody>
      </p:sp>
      <p:pic>
        <p:nvPicPr>
          <p:cNvPr id="5" name="Grafik 4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94B7AE5E-54DF-998F-C9C5-D3B940ED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754" y="639602"/>
            <a:ext cx="4397173" cy="170436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de-DE" sz="3200" b="0" i="0" u="sng" kern="1200" spc="-1">
                <a:effectLst/>
                <a:latin typeface="Arial"/>
                <a:ea typeface="+mj-ea"/>
                <a:cs typeface="Arial" panose="020B0604020202020204" pitchFamily="34" charset="0"/>
              </a:rPr>
              <a:t>Code Refactoring</a:t>
            </a: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D268D91C-E884-F244-7BEB-B53CE561E752}"/>
              </a:ext>
            </a:extLst>
          </p:cNvPr>
          <p:cNvSpPr>
            <a:spLocks noGrp="1"/>
          </p:cNvSpPr>
          <p:nvPr>
            <p:ph type="ftr" idx="4294967295"/>
          </p:nvPr>
        </p:nvSpPr>
        <p:spPr>
          <a:xfrm>
            <a:off x="0" y="4743450"/>
            <a:ext cx="4679950" cy="4000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https://github.com/ManuelLerchner/fpv-tutorial-SS23</a:t>
            </a:r>
          </a:p>
        </p:txBody>
      </p:sp>
      <p:pic>
        <p:nvPicPr>
          <p:cNvPr id="7" name="Grafik 6" descr="Ein Bild, das Text, Screenshot, Diagramm enthält.&#10;&#10;Beschreibung automatisch generiert.">
            <a:extLst>
              <a:ext uri="{FF2B5EF4-FFF2-40B4-BE49-F238E27FC236}">
                <a16:creationId xmlns:a16="http://schemas.microsoft.com/office/drawing/2014/main" id="{3D9B90E2-2C9C-6ABF-8409-0B3D9D12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978" y="2528093"/>
            <a:ext cx="4390901" cy="17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8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C4D9695-DD9B-B93A-AEB4-77599A8D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0"/>
          <a:stretch/>
        </p:blipFill>
        <p:spPr>
          <a:xfrm>
            <a:off x="4552929" y="1525033"/>
            <a:ext cx="4411071" cy="1834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File Reverse Engineering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504823" cy="294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Input File isn’t labeled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⇒ Reverse engineer each body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Observation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Position in AUs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Mass normalized to sun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Therefore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Sun, Earth, Jupiter, Halley's Comet</a:t>
            </a:r>
          </a:p>
        </p:txBody>
      </p:sp>
    </p:spTree>
    <p:extLst>
      <p:ext uri="{BB962C8B-B14F-4D97-AF65-F5344CB8AC3E}">
        <p14:creationId xmlns:p14="http://schemas.microsoft.com/office/powerpoint/2010/main" val="102350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5ACCC32-2037-A179-F2AD-04147825B9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0"/>
          <a:stretch/>
        </p:blipFill>
        <p:spPr>
          <a:xfrm>
            <a:off x="4828477" y="989085"/>
            <a:ext cx="3991583" cy="3543414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281941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Added some visuals to the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Color represents planet 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Average orbit radius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Looks very cool!</a:t>
            </a:r>
          </a:p>
        </p:txBody>
      </p:sp>
    </p:spTree>
    <p:extLst>
      <p:ext uri="{BB962C8B-B14F-4D97-AF65-F5344CB8AC3E}">
        <p14:creationId xmlns:p14="http://schemas.microsoft.com/office/powerpoint/2010/main" val="373741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</a:p>
        </p:txBody>
      </p:sp>
      <p:pic>
        <p:nvPicPr>
          <p:cNvPr id="2" name="halleys_comet">
            <a:hlinkClick r:id="" action="ppaction://media"/>
            <a:extLst>
              <a:ext uri="{FF2B5EF4-FFF2-40B4-BE49-F238E27FC236}">
                <a16:creationId xmlns:a16="http://schemas.microsoft.com/office/drawing/2014/main" id="{4A6BDCBA-17D4-03CF-4DC6-6215AFBBE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5260" y="1181543"/>
            <a:ext cx="5238538" cy="34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</a:p>
        </p:txBody>
      </p:sp>
      <p:pic>
        <p:nvPicPr>
          <p:cNvPr id="2" name="halleys_comet">
            <a:hlinkClick r:id="" action="ppaction://media"/>
            <a:extLst>
              <a:ext uri="{FF2B5EF4-FFF2-40B4-BE49-F238E27FC236}">
                <a16:creationId xmlns:a16="http://schemas.microsoft.com/office/drawing/2014/main" id="{4A6BDCBA-17D4-03CF-4DC6-6215AFBBE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7373" y="1065914"/>
            <a:ext cx="5594312" cy="3636335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EF61170-CE3A-DD39-8672-F9DF6B44F076}"/>
              </a:ext>
            </a:extLst>
          </p:cNvPr>
          <p:cNvSpPr/>
          <p:nvPr/>
        </p:nvSpPr>
        <p:spPr>
          <a:xfrm>
            <a:off x="3036924" y="2239484"/>
            <a:ext cx="3834365" cy="930346"/>
          </a:xfrm>
          <a:prstGeom prst="ellipse">
            <a:avLst/>
          </a:prstGeom>
          <a:noFill/>
          <a:ln w="127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B4F121A-6241-BA1A-31D6-72A6E604C712}"/>
              </a:ext>
            </a:extLst>
          </p:cNvPr>
          <p:cNvSpPr/>
          <p:nvPr/>
        </p:nvSpPr>
        <p:spPr>
          <a:xfrm rot="120000">
            <a:off x="3036923" y="2305937"/>
            <a:ext cx="3834365" cy="883829"/>
          </a:xfrm>
          <a:prstGeom prst="ellipse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BDEB802-9471-973D-B276-189B4DD849BB}"/>
              </a:ext>
            </a:extLst>
          </p:cNvPr>
          <p:cNvSpPr/>
          <p:nvPr/>
        </p:nvSpPr>
        <p:spPr>
          <a:xfrm rot="180000">
            <a:off x="3022203" y="2314645"/>
            <a:ext cx="3940690" cy="963572"/>
          </a:xfrm>
          <a:prstGeom prst="ellipse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5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Project Management</a:t>
            </a:r>
          </a:p>
        </p:txBody>
      </p:sp>
      <p:pic>
        <p:nvPicPr>
          <p:cNvPr id="4" name="Grafik 3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2BC4DFFF-D90D-A216-BD59-D1F99DDE89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63" y="1062744"/>
            <a:ext cx="4791737" cy="362313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6243070-1129-381F-9580-E4708360854B}"/>
              </a:ext>
            </a:extLst>
          </p:cNvPr>
          <p:cNvSpPr txBox="1"/>
          <p:nvPr/>
        </p:nvSpPr>
        <p:spPr>
          <a:xfrm>
            <a:off x="180000" y="1525033"/>
            <a:ext cx="3448380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Task Planning via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Kanban Board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Easy way to see open issues</a:t>
            </a:r>
          </a:p>
        </p:txBody>
      </p:sp>
    </p:spTree>
    <p:extLst>
      <p:ext uri="{BB962C8B-B14F-4D97-AF65-F5344CB8AC3E}">
        <p14:creationId xmlns:p14="http://schemas.microsoft.com/office/powerpoint/2010/main" val="283273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Issues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243070-1129-381F-9580-E4708360854B}"/>
              </a:ext>
            </a:extLst>
          </p:cNvPr>
          <p:cNvSpPr txBox="1"/>
          <p:nvPr/>
        </p:nvSpPr>
        <p:spPr>
          <a:xfrm>
            <a:off x="180000" y="1525033"/>
            <a:ext cx="403289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organize open tasks in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Issues can be assigned to persons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Everyone can work in parallel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Hopefully not many merge conflicts</a:t>
            </a:r>
          </a:p>
        </p:txBody>
      </p:sp>
      <p:pic>
        <p:nvPicPr>
          <p:cNvPr id="6" name="Grafik 5" descr="Ein Bild, das Text, Schrift, Zahl, Reihe enthält.&#10;&#10;Automatisch generierte Beschreibung">
            <a:extLst>
              <a:ext uri="{FF2B5EF4-FFF2-40B4-BE49-F238E27FC236}">
                <a16:creationId xmlns:a16="http://schemas.microsoft.com/office/drawing/2014/main" id="{840882D5-2B7F-8209-8C99-F765288D43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7" t="-797" r="22393" b="3559"/>
          <a:stretch/>
        </p:blipFill>
        <p:spPr>
          <a:xfrm>
            <a:off x="4212890" y="1337489"/>
            <a:ext cx="4721629" cy="233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285</Words>
  <Application>Microsoft Office PowerPoint</Application>
  <PresentationFormat>Bildschirmpräsentation (16:9)</PresentationFormat>
  <Paragraphs>64</Paragraphs>
  <Slides>13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Arial,Sans-Serif</vt:lpstr>
      <vt:lpstr>Calibri</vt:lpstr>
      <vt:lpstr>Symbol</vt:lpstr>
      <vt:lpstr>Wingdings</vt:lpstr>
      <vt:lpstr>Office Theme</vt:lpstr>
      <vt:lpstr>MolSim WS 23/24</vt:lpstr>
      <vt:lpstr>N Body Simulation</vt:lpstr>
      <vt:lpstr>Code Refactoring</vt:lpstr>
      <vt:lpstr>Input File Reverse Engineering</vt:lpstr>
      <vt:lpstr>Visualization </vt:lpstr>
      <vt:lpstr>Visualization </vt:lpstr>
      <vt:lpstr>Visualization </vt:lpstr>
      <vt:lpstr>Github Project Management</vt:lpstr>
      <vt:lpstr>Github Issues</vt:lpstr>
      <vt:lpstr>Github Actions</vt:lpstr>
      <vt:lpstr>Summary of cool things</vt:lpstr>
      <vt:lpstr>Perfectly periodic system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Manuel Lerchner</cp:lastModifiedBy>
  <cp:revision>277</cp:revision>
  <dcterms:created xsi:type="dcterms:W3CDTF">2009-06-05T15:14:26Z</dcterms:created>
  <dcterms:modified xsi:type="dcterms:W3CDTF">2023-10-31T20:08:22Z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